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3" autoAdjust="0"/>
    <p:restoredTop sz="94660"/>
  </p:normalViewPr>
  <p:slideViewPr>
    <p:cSldViewPr>
      <p:cViewPr varScale="1">
        <p:scale>
          <a:sx n="111" d="100"/>
          <a:sy n="111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A4B9D8-EB72-4362-B819-1923DA9E73B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C4A7F-93FE-4181-AFD2-26125F42A5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1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214290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2017 – год экологии в России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28834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МОУ «</a:t>
            </a:r>
            <a:r>
              <a:rPr lang="ru-RU" sz="2400" dirty="0" err="1" smtClean="0"/>
              <a:t>Сланцевская</a:t>
            </a:r>
            <a:r>
              <a:rPr lang="ru-RU" sz="2400" dirty="0" smtClean="0"/>
              <a:t> СОШ 1»</a:t>
            </a:r>
          </a:p>
          <a:p>
            <a:pPr algn="r"/>
            <a:r>
              <a:rPr lang="ru-RU" sz="2400" dirty="0" smtClean="0"/>
              <a:t>Ученица 6 класса </a:t>
            </a:r>
          </a:p>
          <a:p>
            <a:pPr algn="r"/>
            <a:r>
              <a:rPr lang="ru-RU" sz="2400" dirty="0" smtClean="0"/>
              <a:t>Фролова Александра </a:t>
            </a:r>
            <a:endParaRPr lang="ru-RU" sz="24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8305800" cy="1143000"/>
          </a:xfrm>
        </p:spPr>
        <p:txBody>
          <a:bodyPr>
            <a:noAutofit/>
          </a:bodyPr>
          <a:lstStyle/>
          <a:p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Охрана водных ресурсов</a:t>
            </a:r>
            <a:br>
              <a:rPr lang="ru-RU" sz="4500" b="1" dirty="0">
                <a:latin typeface="Times New Roman" pitchFamily="18" charset="0"/>
                <a:cs typeface="Times New Roman" pitchFamily="18" charset="0"/>
              </a:rPr>
            </a:b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8001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план Года экологии включено более 70 мероприятий, касающихся охраны водных </a:t>
            </a:r>
            <a:r>
              <a:rPr lang="ru-RU" sz="2400" dirty="0" smtClean="0"/>
              <a:t>объектов. Запланировано </a:t>
            </a:r>
            <a:r>
              <a:rPr lang="ru-RU" sz="2400" dirty="0"/>
              <a:t>строительство 26 объектов, снижающих негативное влияние на водные </a:t>
            </a:r>
            <a:r>
              <a:rPr lang="ru-RU" sz="2400" dirty="0" smtClean="0"/>
              <a:t>объекты. Большое </a:t>
            </a:r>
            <a:r>
              <a:rPr lang="ru-RU" sz="2400" dirty="0"/>
              <a:t>внимание уделено программе защиты озера Байкал, которая включает 33 мероприятия</a:t>
            </a:r>
          </a:p>
          <a:p>
            <a:endParaRPr lang="ru-RU" dirty="0"/>
          </a:p>
        </p:txBody>
      </p:sp>
      <p:pic>
        <p:nvPicPr>
          <p:cNvPr id="5" name="Рисунок 4" descr="Surgut.-Prir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8"/>
            <a:ext cx="5857883" cy="3000372"/>
          </a:xfrm>
          <a:prstGeom prst="rect">
            <a:avLst/>
          </a:prstGeom>
        </p:spPr>
      </p:pic>
      <p:pic>
        <p:nvPicPr>
          <p:cNvPr id="6" name="Рисунок 5" descr="ecolog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857628"/>
            <a:ext cx="3357554" cy="3000372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Охрана лесных ресурсов и 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лесовосстановление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dirty="0">
                <a:latin typeface="Times New Roman" pitchFamily="18" charset="0"/>
                <a:cs typeface="Times New Roman" pitchFamily="18" charset="0"/>
              </a:rPr>
            </a:b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8501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2017 году планируется восстановить 800 тыс. га лесов на территории страны.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В </a:t>
            </a:r>
            <a:r>
              <a:rPr lang="ru-RU" sz="2400" dirty="0"/>
              <a:t>том числе будет продолжено </a:t>
            </a:r>
            <a:r>
              <a:rPr lang="ru-RU" sz="2400" dirty="0" err="1"/>
              <a:t>лесовосстановление</a:t>
            </a:r>
            <a:r>
              <a:rPr lang="ru-RU" sz="2400" dirty="0"/>
              <a:t> на Байкальской природной территории, пострадавшей от природных пожаров 2015 года.</a:t>
            </a:r>
          </a:p>
          <a:p>
            <a:endParaRPr lang="ru-RU" dirty="0"/>
          </a:p>
        </p:txBody>
      </p:sp>
      <p:pic>
        <p:nvPicPr>
          <p:cNvPr id="4" name="Рисунок 3" descr="AZxXgYO377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2"/>
            <a:ext cx="4929190" cy="3143248"/>
          </a:xfrm>
          <a:prstGeom prst="rect">
            <a:avLst/>
          </a:prstGeom>
        </p:spPr>
      </p:pic>
      <p:pic>
        <p:nvPicPr>
          <p:cNvPr id="5" name="Рисунок 4" descr="thumb2-1d0d20065a2af7f1bdde56c7cf807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714752"/>
            <a:ext cx="4214810" cy="3143248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Охрана животного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82868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2017 году продолжится выполнение программы </a:t>
            </a:r>
            <a:r>
              <a:rPr lang="ru-RU" sz="2400" dirty="0" err="1"/>
              <a:t>реинтродукции</a:t>
            </a:r>
            <a:r>
              <a:rPr lang="ru-RU" sz="2400" dirty="0"/>
              <a:t> в естественную среду таких редких видов как европейский зубр, переднеазиатский леопард и лошадь Пржевальского.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Запланировано </a:t>
            </a:r>
            <a:r>
              <a:rPr lang="ru-RU" sz="2400" dirty="0"/>
              <a:t>издание нового тома Красной книги России </a:t>
            </a:r>
            <a:r>
              <a:rPr lang="en-US" sz="2400" dirty="0"/>
              <a:t>«</a:t>
            </a:r>
            <a:r>
              <a:rPr lang="ru-RU" sz="2400" dirty="0"/>
              <a:t>Животные</a:t>
            </a:r>
            <a:r>
              <a:rPr lang="en-US" sz="2400" dirty="0"/>
              <a:t>».</a:t>
            </a:r>
            <a:endParaRPr lang="ru-RU" sz="2400" dirty="0"/>
          </a:p>
          <a:p>
            <a:r>
              <a:rPr lang="en-US" sz="2400" dirty="0"/>
              <a:t> 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 descr="50160c4e378bacb1508719ad4c829851a2eefd10_s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786190"/>
            <a:ext cx="3192540" cy="2571768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Экологическое просвещение и региональные 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858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Мероприятия: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цикл </a:t>
            </a:r>
            <a:r>
              <a:rPr lang="ru-RU" sz="2400" dirty="0"/>
              <a:t>всероссийских и региональных совещаний по обсуждению наиболее актуальных вопросов в сфере </a:t>
            </a:r>
            <a:r>
              <a:rPr lang="ru-RU" sz="2400" dirty="0" smtClean="0"/>
              <a:t>экологии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экологические </a:t>
            </a:r>
            <a:r>
              <a:rPr lang="ru-RU" sz="2400" dirty="0"/>
              <a:t>конкурсы среди </a:t>
            </a:r>
            <a:r>
              <a:rPr lang="ru-RU" sz="2400" dirty="0" smtClean="0"/>
              <a:t>школьников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фестивали, слёты</a:t>
            </a:r>
            <a:r>
              <a:rPr lang="ru-RU" sz="2400" dirty="0"/>
              <a:t>, </a:t>
            </a:r>
            <a:r>
              <a:rPr lang="ru-RU" sz="2400" dirty="0" smtClean="0"/>
              <a:t>фотовыставки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волонтерские акции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работа </a:t>
            </a:r>
            <a:r>
              <a:rPr lang="ru-RU" sz="2400" dirty="0"/>
              <a:t>детских и подростковых </a:t>
            </a:r>
            <a:r>
              <a:rPr lang="ru-RU" sz="2400" dirty="0" smtClean="0"/>
              <a:t>лагерей</a:t>
            </a:r>
            <a:endParaRPr lang="ru-RU" sz="2400" dirty="0"/>
          </a:p>
          <a:p>
            <a:endParaRPr lang="ru-RU" sz="2800" dirty="0"/>
          </a:p>
        </p:txBody>
      </p:sp>
      <p:pic>
        <p:nvPicPr>
          <p:cNvPr id="4" name="Рисунок 3" descr="reshenie_ecologicheskih_problem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0"/>
            <a:ext cx="4643438" cy="2714620"/>
          </a:xfrm>
          <a:prstGeom prst="rect">
            <a:avLst/>
          </a:prstGeom>
        </p:spPr>
      </p:pic>
      <p:pic>
        <p:nvPicPr>
          <p:cNvPr id="5" name="Рисунок 4" descr="20130905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143380"/>
            <a:ext cx="4500562" cy="271462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Особое внимание будет уделено освещению всех мероприятий в средствах массовой информации</a:t>
            </a:r>
            <a:endParaRPr lang="ru-RU" sz="2400" dirty="0"/>
          </a:p>
        </p:txBody>
      </p:sp>
      <p:pic>
        <p:nvPicPr>
          <p:cNvPr id="4" name="Рисунок 3" descr="снизить-выбросы-CO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4929199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857232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Экология</a:t>
            </a:r>
            <a:r>
              <a:rPr lang="ru-RU" sz="2400" dirty="0" smtClean="0"/>
              <a:t> – это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наука</a:t>
            </a:r>
            <a:r>
              <a:rPr lang="ru-RU" sz="2400" dirty="0"/>
              <a:t>, изучающая взаимоотношения человека, животных, растений и микроорганизмов между собой и с окружающей </a:t>
            </a:r>
            <a:r>
              <a:rPr lang="ru-RU" sz="2400" dirty="0" smtClean="0"/>
              <a:t>средой;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окружающая человека среда;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условия существования животных и растений в какой-либо местности.</a:t>
            </a:r>
          </a:p>
        </p:txBody>
      </p:sp>
      <p:pic>
        <p:nvPicPr>
          <p:cNvPr id="11" name="Рисунок 10" descr="1443619259_ekolo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786190"/>
            <a:ext cx="2687787" cy="2571768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857628"/>
            <a:ext cx="2166943" cy="2488248"/>
          </a:xfrm>
          <a:prstGeom prst="rect">
            <a:avLst/>
          </a:prstGeom>
        </p:spPr>
      </p:pic>
      <p:pic>
        <p:nvPicPr>
          <p:cNvPr id="13" name="Рисунок 12" descr="0001-001-Pochemu-my-chasto-slyshim-slovo-ekologi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643314"/>
            <a:ext cx="2427316" cy="2838796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572428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год экологии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214422"/>
            <a:ext cx="87868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 января 2016 года Президент России Владимир Путин подписал указ, в соответствии с которым 2017 год в России объявлен годом экологии. </a:t>
            </a:r>
            <a:r>
              <a:rPr lang="ru-RU" sz="2400" dirty="0" smtClean="0"/>
              <a:t>Цель — </a:t>
            </a:r>
            <a:r>
              <a:rPr lang="ru-RU" sz="2400" dirty="0"/>
              <a:t>привлечь внимание к проблемным </a:t>
            </a:r>
            <a:r>
              <a:rPr lang="ru-RU" sz="2400" dirty="0" smtClean="0"/>
              <a:t>вопросам и </a:t>
            </a:r>
            <a:r>
              <a:rPr lang="ru-RU" sz="2400" dirty="0"/>
              <a:t>улучшить состояние экологической безопасности страны.</a:t>
            </a:r>
          </a:p>
          <a:p>
            <a:endParaRPr lang="ru-RU" dirty="0"/>
          </a:p>
        </p:txBody>
      </p:sp>
      <p:pic>
        <p:nvPicPr>
          <p:cNvPr id="9" name="Рисунок 8" descr="93212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7143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Задача Года экологии –  обеспечение </a:t>
            </a:r>
            <a:r>
              <a:rPr lang="ru-RU" sz="2400" dirty="0"/>
              <a:t>экологической безопасности и сохранение уникальной природы России.</a:t>
            </a:r>
          </a:p>
          <a:p>
            <a:endParaRPr lang="ru-RU" sz="2400" dirty="0"/>
          </a:p>
        </p:txBody>
      </p:sp>
      <p:pic>
        <p:nvPicPr>
          <p:cNvPr id="4" name="Рисунок 3" descr="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286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Ключевые решения </a:t>
            </a:r>
            <a:r>
              <a:rPr lang="ru-RU" sz="2400" b="1" dirty="0" smtClean="0"/>
              <a:t>года: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внедрение </a:t>
            </a:r>
            <a:r>
              <a:rPr lang="ru-RU" sz="2400" dirty="0"/>
              <a:t>наилучших доступных природоохранных </a:t>
            </a:r>
            <a:r>
              <a:rPr lang="ru-RU" sz="2400" dirty="0" smtClean="0"/>
              <a:t>технологий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улучшение </a:t>
            </a:r>
            <a:r>
              <a:rPr lang="ru-RU" sz="2400" dirty="0"/>
              <a:t>экологических показателей </a:t>
            </a:r>
            <a:r>
              <a:rPr lang="ru-RU" sz="2400" dirty="0" smtClean="0"/>
              <a:t>регионов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совершенствование системы управления </a:t>
            </a:r>
            <a:r>
              <a:rPr lang="ru-RU" sz="2400" dirty="0" smtClean="0"/>
              <a:t>отходами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защита </a:t>
            </a:r>
            <a:r>
              <a:rPr lang="ru-RU" sz="2400" dirty="0"/>
              <a:t>Байкальской природной </a:t>
            </a:r>
            <a:r>
              <a:rPr lang="ru-RU" sz="2400" dirty="0" smtClean="0"/>
              <a:t>территории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сохранение </a:t>
            </a:r>
            <a:r>
              <a:rPr lang="ru-RU" sz="2400" dirty="0"/>
              <a:t>водных, лесных и земельных </a:t>
            </a:r>
            <a:r>
              <a:rPr lang="ru-RU" sz="2400" dirty="0" smtClean="0"/>
              <a:t>ресурсов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развитие </a:t>
            </a:r>
            <a:r>
              <a:rPr lang="ru-RU" sz="2400" dirty="0"/>
              <a:t>заповедной </a:t>
            </a:r>
            <a:r>
              <a:rPr lang="ru-RU" sz="2400" dirty="0" smtClean="0"/>
              <a:t>системы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Vozdu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9144000" cy="3500437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1000108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будет реализовано 234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будет проведено 600 </a:t>
            </a:r>
            <a:r>
              <a:rPr lang="ru-RU" sz="2400" dirty="0" err="1" smtClean="0"/>
              <a:t>природохранных</a:t>
            </a:r>
            <a:r>
              <a:rPr lang="ru-RU" sz="2400" dirty="0" smtClean="0"/>
              <a:t> мероприятий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финансовые затраты:238.0 </a:t>
            </a:r>
            <a:r>
              <a:rPr lang="ru-RU" sz="2800" dirty="0" err="1" smtClean="0"/>
              <a:t>млрд</a:t>
            </a:r>
            <a:r>
              <a:rPr lang="ru-RU" sz="2400" dirty="0" smtClean="0"/>
              <a:t> рублей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будет открыто 11 новых </a:t>
            </a:r>
            <a:r>
              <a:rPr lang="ru-RU" sz="2800" dirty="0" smtClean="0"/>
              <a:t>ООПТ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endParaRPr lang="ru-RU" dirty="0"/>
          </a:p>
        </p:txBody>
      </p:sp>
      <p:pic>
        <p:nvPicPr>
          <p:cNvPr id="9" name="Рисунок 8" descr="cultural-ecolo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9144000" cy="407194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Планы на 2017 год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1142984"/>
            <a:ext cx="100013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714488"/>
            <a:ext cx="821537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2017 году </a:t>
            </a:r>
            <a:r>
              <a:rPr lang="ru-RU" sz="2400" dirty="0" smtClean="0"/>
              <a:t>будут изменения законодательства </a:t>
            </a:r>
            <a:r>
              <a:rPr lang="ru-RU" sz="2400" dirty="0"/>
              <a:t>в сфере экологии, которые разрабатывались в предшествующие </a:t>
            </a:r>
            <a:r>
              <a:rPr lang="ru-RU" sz="2400" dirty="0" smtClean="0"/>
              <a:t>годы. Изменения </a:t>
            </a:r>
            <a:r>
              <a:rPr lang="ru-RU" sz="2400" dirty="0"/>
              <a:t>затронут водный, лесной, земельный кодексы России и многие федеральные законы, регламентирующие данную сферу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02287b9c2228686fb5a507d3334e98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4"/>
            <a:ext cx="4572000" cy="2857496"/>
          </a:xfrm>
          <a:prstGeom prst="rect">
            <a:avLst/>
          </a:prstGeom>
        </p:spPr>
      </p:pic>
      <p:pic>
        <p:nvPicPr>
          <p:cNvPr id="5" name="Рисунок 4" descr="e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000504"/>
            <a:ext cx="4643438" cy="2857496"/>
          </a:xfrm>
          <a:prstGeom prst="rect">
            <a:avLst/>
          </a:prstGeo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071546"/>
            <a:ext cx="87868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этой причине 2017 </a:t>
            </a:r>
            <a:r>
              <a:rPr lang="ru-RU" sz="2400" dirty="0"/>
              <a:t>станет годом экологических реформ. Произойдёт совершенствование нормативно-правовых основ, регулирующих сферу экологии, и практическое применение уже разработанных норм.</a:t>
            </a:r>
          </a:p>
          <a:p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286124"/>
            <a:ext cx="4357686" cy="3571876"/>
          </a:xfrm>
          <a:prstGeom prst="rect">
            <a:avLst/>
          </a:prstGeom>
        </p:spPr>
      </p:pic>
      <p:pic>
        <p:nvPicPr>
          <p:cNvPr id="6" name="Рисунок 5" descr="ecolog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1653"/>
            <a:ext cx="4786314" cy="3576347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Особо охраняемые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природные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58579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/>
            <a:r>
              <a:rPr lang="ru-RU" sz="2400" dirty="0"/>
              <a:t>В 2017 году будет </a:t>
            </a:r>
            <a:r>
              <a:rPr lang="ru-RU" sz="2400" dirty="0" smtClean="0"/>
              <a:t>создано: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7 </a:t>
            </a:r>
            <a:r>
              <a:rPr lang="ru-RU" sz="2400" dirty="0"/>
              <a:t>национальных парков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2 </a:t>
            </a:r>
            <a:r>
              <a:rPr lang="ru-RU" sz="2400" dirty="0"/>
              <a:t>государственных природных заповедника </a:t>
            </a:r>
            <a:r>
              <a:rPr lang="ru-RU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2 </a:t>
            </a:r>
            <a:r>
              <a:rPr lang="ru-RU" sz="2400" dirty="0"/>
              <a:t>федеральных </a:t>
            </a:r>
            <a:r>
              <a:rPr lang="ru-RU" sz="2400" dirty="0" smtClean="0"/>
              <a:t>заказника.</a:t>
            </a:r>
          </a:p>
          <a:p>
            <a:pPr indent="173038"/>
            <a:r>
              <a:rPr lang="ru-RU" sz="2400" dirty="0" smtClean="0"/>
              <a:t>Произойдет </a:t>
            </a:r>
            <a:r>
              <a:rPr lang="ru-RU" sz="2400" dirty="0"/>
              <a:t>расширение территории двух существующих ООПТ федерального значения: </a:t>
            </a:r>
            <a:endParaRPr lang="ru-RU" sz="2400" dirty="0" smtClean="0"/>
          </a:p>
          <a:p>
            <a:pPr indent="173038">
              <a:buFont typeface="Arial" pitchFamily="34" charset="0"/>
              <a:buChar char="•"/>
            </a:pPr>
            <a:r>
              <a:rPr lang="ru-RU" sz="2400" dirty="0" smtClean="0"/>
              <a:t>Национального </a:t>
            </a:r>
            <a:r>
              <a:rPr lang="ru-RU" sz="2400" dirty="0"/>
              <a:t>парка </a:t>
            </a:r>
            <a:r>
              <a:rPr lang="en-US" sz="2400" dirty="0"/>
              <a:t>«</a:t>
            </a:r>
            <a:r>
              <a:rPr lang="ru-RU" sz="2400" dirty="0"/>
              <a:t>Русская Арктика</a:t>
            </a:r>
            <a:r>
              <a:rPr lang="en-US" sz="2400" dirty="0"/>
              <a:t>» </a:t>
            </a:r>
            <a:r>
              <a:rPr lang="ru-RU" sz="2400" dirty="0" smtClean="0"/>
              <a:t> </a:t>
            </a:r>
          </a:p>
          <a:p>
            <a:pPr indent="173038">
              <a:buFont typeface="Arial" pitchFamily="34" charset="0"/>
              <a:buChar char="•"/>
            </a:pPr>
            <a:r>
              <a:rPr lang="ru-RU" sz="2400" dirty="0" smtClean="0"/>
              <a:t>Кавказского </a:t>
            </a:r>
            <a:r>
              <a:rPr lang="ru-RU" sz="2400" dirty="0"/>
              <a:t>природного биосферного </a:t>
            </a:r>
            <a:r>
              <a:rPr lang="ru-RU" sz="2400" dirty="0" smtClean="0"/>
              <a:t>заповедника.</a:t>
            </a:r>
          </a:p>
          <a:p>
            <a:pPr indent="173038"/>
            <a:r>
              <a:rPr lang="ru-RU" sz="2400" dirty="0" smtClean="0"/>
              <a:t>Площадь </a:t>
            </a:r>
            <a:r>
              <a:rPr lang="ru-RU" sz="2400" dirty="0"/>
              <a:t>федеральных ООПТ России увеличится на 18%.</a:t>
            </a:r>
          </a:p>
          <a:p>
            <a:endParaRPr lang="ru-RU" dirty="0"/>
          </a:p>
        </p:txBody>
      </p:sp>
      <p:pic>
        <p:nvPicPr>
          <p:cNvPr id="6" name="Рисунок 5" descr="ekologiya-so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929066"/>
            <a:ext cx="2357455" cy="2357454"/>
          </a:xfrm>
          <a:prstGeom prst="rect">
            <a:avLst/>
          </a:prstGeom>
        </p:spPr>
      </p:pic>
      <p:pic>
        <p:nvPicPr>
          <p:cNvPr id="7" name="Рисунок 6" descr="domik=20=281=29_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571612"/>
            <a:ext cx="2786050" cy="2286016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</TotalTime>
  <Words>401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2017 - год экологии в Российской Федерации</vt:lpstr>
      <vt:lpstr>Слайд 4</vt:lpstr>
      <vt:lpstr>Слайд 5</vt:lpstr>
      <vt:lpstr>Планы на 2017 год</vt:lpstr>
      <vt:lpstr>Совершенствование  законодательства </vt:lpstr>
      <vt:lpstr>Слайд 8</vt:lpstr>
      <vt:lpstr>Особо охраняемые  природные территории </vt:lpstr>
      <vt:lpstr>Охрана водных ресурсов </vt:lpstr>
      <vt:lpstr>Охрана лесных ресурсов и лесовосстановление </vt:lpstr>
      <vt:lpstr>Охрана животного мира</vt:lpstr>
      <vt:lpstr>Экологическое просвещение и региональные программы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User</cp:lastModifiedBy>
  <cp:revision>24</cp:revision>
  <dcterms:created xsi:type="dcterms:W3CDTF">2017-02-10T11:17:04Z</dcterms:created>
  <dcterms:modified xsi:type="dcterms:W3CDTF">2017-03-14T15:05:41Z</dcterms:modified>
</cp:coreProperties>
</file>